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1"/>
  </p:handoutMasterIdLst>
  <p:sldIdLst>
    <p:sldId id="300" r:id="rId2"/>
    <p:sldId id="270" r:id="rId3"/>
    <p:sldId id="305" r:id="rId4"/>
    <p:sldId id="307" r:id="rId5"/>
    <p:sldId id="306" r:id="rId6"/>
    <p:sldId id="284" r:id="rId7"/>
    <p:sldId id="285" r:id="rId8"/>
    <p:sldId id="291" r:id="rId9"/>
    <p:sldId id="292" r:id="rId10"/>
    <p:sldId id="293" r:id="rId11"/>
    <p:sldId id="294" r:id="rId12"/>
    <p:sldId id="295" r:id="rId13"/>
    <p:sldId id="302" r:id="rId14"/>
    <p:sldId id="301" r:id="rId15"/>
    <p:sldId id="257" r:id="rId16"/>
    <p:sldId id="303" r:id="rId17"/>
    <p:sldId id="258" r:id="rId18"/>
    <p:sldId id="304" r:id="rId19"/>
    <p:sldId id="290" r:id="rId20"/>
    <p:sldId id="260" r:id="rId21"/>
    <p:sldId id="298" r:id="rId22"/>
    <p:sldId id="283" r:id="rId23"/>
    <p:sldId id="296" r:id="rId24"/>
    <p:sldId id="272" r:id="rId25"/>
    <p:sldId id="259" r:id="rId26"/>
    <p:sldId id="279" r:id="rId27"/>
    <p:sldId id="297" r:id="rId28"/>
    <p:sldId id="274" r:id="rId29"/>
    <p:sldId id="299" r:id="rId30"/>
    <p:sldId id="264" r:id="rId31"/>
    <p:sldId id="276" r:id="rId32"/>
    <p:sldId id="278" r:id="rId33"/>
    <p:sldId id="275" r:id="rId34"/>
    <p:sldId id="277" r:id="rId35"/>
    <p:sldId id="273" r:id="rId36"/>
    <p:sldId id="256" r:id="rId37"/>
    <p:sldId id="266" r:id="rId38"/>
    <p:sldId id="267" r:id="rId39"/>
    <p:sldId id="2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8"/>
    <p:restoredTop sz="94807"/>
  </p:normalViewPr>
  <p:slideViewPr>
    <p:cSldViewPr snapToGrid="0" snapToObjects="1">
      <p:cViewPr varScale="1">
        <p:scale>
          <a:sx n="115" d="100"/>
          <a:sy n="115" d="100"/>
        </p:scale>
        <p:origin x="20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FF338C-00AF-DC80-BFF7-97666471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accumulate information from prior recursive calls</a:t>
            </a:r>
          </a:p>
          <a:p>
            <a:r>
              <a:rPr lang="en-US" dirty="0"/>
              <a:t>three categories</a:t>
            </a:r>
          </a:p>
          <a:p>
            <a:pPr lvl="1"/>
            <a:r>
              <a:rPr lang="en-US" dirty="0"/>
              <a:t>preserve context from prior recursive calls</a:t>
            </a:r>
          </a:p>
          <a:p>
            <a:pPr lvl="1"/>
            <a:r>
              <a:rPr lang="en-US" dirty="0"/>
              <a:t>result so far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worklist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283DB-B29F-810F-E004-C646B511D30D}"/>
              </a:ext>
            </a:extLst>
          </p:cNvPr>
          <p:cNvSpPr txBox="1"/>
          <p:nvPr/>
        </p:nvSpPr>
        <p:spPr>
          <a:xfrm>
            <a:off x="7411643" y="2710635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lecture 18 (previous)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40492-8DE2-4EA3-E2AB-38AD1A6BB96B}"/>
              </a:ext>
            </a:extLst>
          </p:cNvPr>
          <p:cNvSpPr txBox="1"/>
          <p:nvPr/>
        </p:nvSpPr>
        <p:spPr>
          <a:xfrm>
            <a:off x="7411644" y="3761162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lecture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220C2-AF3B-3CD6-D82A-C9A80DB6BCB0}"/>
              </a:ext>
            </a:extLst>
          </p:cNvPr>
          <p:cNvCxnSpPr>
            <a:cxnSpLocks/>
          </p:cNvCxnSpPr>
          <p:nvPr/>
        </p:nvCxnSpPr>
        <p:spPr>
          <a:xfrm>
            <a:off x="6958361" y="2977376"/>
            <a:ext cx="453283" cy="1023918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D16F0-6239-3C16-260B-BD7CDC443E1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709746" y="4022772"/>
            <a:ext cx="4701898" cy="691000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6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B4406-197F-01B8-AFB5-413D1D2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45" y="1402715"/>
            <a:ext cx="9358109" cy="40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C58C7-9DA6-3103-715D-07D86DF6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105"/>
            <a:ext cx="7772400" cy="48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84F32-B12E-2056-6D43-4EC8C2AD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06" y="959005"/>
            <a:ext cx="9518588" cy="4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Tree</a:t>
            </a:r>
          </a:p>
        </p:txBody>
      </p:sp>
    </p:spTree>
    <p:extLst>
      <p:ext uri="{BB962C8B-B14F-4D97-AF65-F5344CB8AC3E}">
        <p14:creationId xmlns:p14="http://schemas.microsoft.com/office/powerpoint/2010/main" val="353369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65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65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8E65E9-5D3F-FCE4-D148-9263EAC62EEA}"/>
              </a:ext>
            </a:extLst>
          </p:cNvPr>
          <p:cNvSpPr txBox="1"/>
          <p:nvPr/>
        </p:nvSpPr>
        <p:spPr>
          <a:xfrm>
            <a:off x="6902273" y="678375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TOP2 - 100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8FA30B-1FF8-050F-AF5C-945CBF0A27DB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2914193" y="1324706"/>
            <a:ext cx="5117033" cy="16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1D24CB-565F-5983-D72E-A3002E709981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6645897" y="1324706"/>
            <a:ext cx="1385329" cy="1661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615BEC-5FE8-B7EA-DEC0-95B29847D3C5}"/>
              </a:ext>
            </a:extLst>
          </p:cNvPr>
          <p:cNvSpPr txBox="1"/>
          <p:nvPr/>
        </p:nvSpPr>
        <p:spPr>
          <a:xfrm>
            <a:off x="657489" y="678376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TOP3 - 10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FB134-1F72-FA67-448E-AFC97485DDB9}"/>
              </a:ext>
            </a:extLst>
          </p:cNvPr>
          <p:cNvSpPr txBox="1"/>
          <p:nvPr/>
        </p:nvSpPr>
        <p:spPr>
          <a:xfrm>
            <a:off x="366571" y="2986695"/>
            <a:ext cx="135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- 100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99397-6450-B8C4-701C-C6074AA36BAE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1786442" y="1324707"/>
            <a:ext cx="1127751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758644-2EE2-4BB1-BF6C-B854BB13907D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1786442" y="1324707"/>
            <a:ext cx="4859455" cy="16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D357B-4506-C154-F62D-917548947158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flipH="1">
            <a:off x="1043408" y="1324707"/>
            <a:ext cx="743034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F38774-2820-BE8D-5E8A-EA1FECC48A30}"/>
              </a:ext>
            </a:extLst>
          </p:cNvPr>
          <p:cNvSpPr txBox="1"/>
          <p:nvPr/>
        </p:nvSpPr>
        <p:spPr>
          <a:xfrm>
            <a:off x="9160179" y="3114310"/>
            <a:ext cx="2660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more Example Trees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1DCB89-6CAA-7CE4-19B9-3E9995CD712F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178815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896CC1-C21F-A84E-A136-A3F506BA1B5A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FB444-D263-D949-9589-615D88B4815B}"/>
              </a:ext>
            </a:extLst>
          </p:cNvPr>
          <p:cNvSpPr txBox="1"/>
          <p:nvPr/>
        </p:nvSpPr>
        <p:spPr>
          <a:xfrm>
            <a:off x="8110318" y="247492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-for-t is</a:t>
            </a:r>
            <a:br>
              <a:rPr lang="en-US" sz="3200" dirty="0"/>
            </a:br>
            <a:r>
              <a:rPr lang="en-US" sz="3200" dirty="0"/>
              <a:t>called with 1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34EE5-2D12-134F-86B8-E44D2FAA40AA}"/>
              </a:ext>
            </a:extLst>
          </p:cNvPr>
          <p:cNvSpPr txBox="1"/>
          <p:nvPr/>
        </p:nvSpPr>
        <p:spPr>
          <a:xfrm>
            <a:off x="8110318" y="1617093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-for-lot is</a:t>
            </a:r>
            <a:br>
              <a:rPr lang="en-US" sz="3200" dirty="0"/>
            </a:br>
            <a:r>
              <a:rPr lang="en-US" sz="3200" dirty="0"/>
              <a:t>called with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D842F3-BCD6-484C-9CAE-D654B584398E}"/>
              </a:ext>
            </a:extLst>
          </p:cNvPr>
          <p:cNvCxnSpPr>
            <a:cxnSpLocks/>
          </p:cNvCxnSpPr>
          <p:nvPr/>
        </p:nvCxnSpPr>
        <p:spPr>
          <a:xfrm flipH="1">
            <a:off x="5876047" y="731654"/>
            <a:ext cx="1991383" cy="271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3C508-53B3-034B-8AEB-F62E288D922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658792" y="1801016"/>
            <a:ext cx="2451526" cy="35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428016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8221A-3C43-634B-69BB-03872B6A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1947"/>
            <a:ext cx="7772400" cy="36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structural recursion</a:t>
            </a:r>
          </a:p>
          <a:p>
            <a:endParaRPr lang="en-US" sz="2400" dirty="0"/>
          </a:p>
          <a:p>
            <a:r>
              <a:rPr lang="en-US" sz="2400" dirty="0"/>
              <a:t>calls   and results   produced</a:t>
            </a:r>
          </a:p>
          <a:p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833066" cy="828557"/>
            <a:chOff x="1247178" y="5777451"/>
            <a:chExt cx="10833066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DAC5DF-0971-2547-8F2E-10CF6667E44A}"/>
                </a:ext>
              </a:extLst>
            </p:cNvPr>
            <p:cNvSpPr txBox="1"/>
            <p:nvPr/>
          </p:nvSpPr>
          <p:spPr>
            <a:xfrm>
              <a:off x="8161285" y="5887262"/>
              <a:ext cx="3918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calls to </a:t>
              </a:r>
              <a:r>
                <a:rPr lang="en-US" dirty="0" err="1"/>
                <a:t>fn</a:t>
              </a:r>
              <a:r>
                <a:rPr lang="en-US" dirty="0"/>
                <a:t>-for-lot with empty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5B6493-DF4E-6940-A762-97471FAC6D8A}"/>
              </a:ext>
            </a:extLst>
          </p:cNvPr>
          <p:cNvCxnSpPr>
            <a:cxnSpLocks/>
          </p:cNvCxnSpPr>
          <p:nvPr/>
        </p:nvCxnSpPr>
        <p:spPr>
          <a:xfrm>
            <a:off x="7325742" y="1113822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DBCA82-1B08-8B42-BCF6-8B24B6A28F9F}"/>
              </a:ext>
            </a:extLst>
          </p:cNvPr>
          <p:cNvCxnSpPr>
            <a:cxnSpLocks/>
          </p:cNvCxnSpPr>
          <p:nvPr/>
        </p:nvCxnSpPr>
        <p:spPr>
          <a:xfrm flipV="1">
            <a:off x="8870843" y="1089737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1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615-2405-6B05-3EF6-519BF9F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past depends on the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CBEA-4D3E-30CF-1A8C-B049940F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recursion means current call can have all the preceding context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 it </a:t>
            </a:r>
            <a:r>
              <a:rPr lang="en-US" dirty="0"/>
              <a:t>can produce answer directly</a:t>
            </a:r>
          </a:p>
          <a:p>
            <a:endParaRPr lang="en-US" dirty="0"/>
          </a:p>
          <a:p>
            <a:r>
              <a:rPr lang="en-US" dirty="0"/>
              <a:t>in a tree</a:t>
            </a:r>
          </a:p>
          <a:p>
            <a:pPr lvl="1"/>
            <a:r>
              <a:rPr lang="en-US" dirty="0"/>
              <a:t>ordinary recursion can carry context of what is above current call</a:t>
            </a:r>
          </a:p>
          <a:p>
            <a:pPr lvl="1"/>
            <a:r>
              <a:rPr lang="en-US" dirty="0"/>
              <a:t>but tail recursion is required to carry context of what is above and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D2ACB-CDFF-7EDB-6FD7-585F85D3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4554"/>
            <a:ext cx="7772400" cy="43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3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four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F0000"/>
                </a:solidFill>
              </a:rPr>
              <a:t>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generative</a:t>
            </a:r>
            <a:endParaRPr lang="en-US" sz="3200" u="sng" dirty="0"/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</a:t>
            </a:r>
            <a:r>
              <a:rPr lang="en-US" sz="2800" u="sng" dirty="0" err="1"/>
              <a:t>pnum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path, visited</a:t>
            </a:r>
            <a:r>
              <a:rPr lang="en-US" sz="2800" dirty="0"/>
              <a:t>…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u="sng" dirty="0">
                <a:sym typeface="Wingdings" pitchFamily="2" charset="2"/>
              </a:rPr>
              <a:t> (result so far)</a:t>
            </a:r>
            <a:endParaRPr lang="en-US" sz="2800" u="sng" dirty="0"/>
          </a:p>
          <a:p>
            <a:pPr lvl="2"/>
            <a:r>
              <a:rPr lang="en-US" sz="2800" dirty="0"/>
              <a:t>path in tail recursion: visited, count, 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>
                <a:solidFill>
                  <a:srgbClr val="00B050"/>
                </a:solidFill>
              </a:rPr>
              <a:t>tandem worklist</a:t>
            </a:r>
            <a:r>
              <a:rPr lang="en-US" sz="2800" dirty="0"/>
              <a:t>					l18   </a:t>
            </a:r>
            <a:r>
              <a:rPr lang="en-US" sz="2800" u="sng" dirty="0"/>
              <a:t>l19</a:t>
            </a:r>
            <a:r>
              <a:rPr lang="en-US" sz="2800" dirty="0"/>
              <a:t>   </a:t>
            </a:r>
            <a:r>
              <a:rPr lang="en-US" sz="2800" dirty="0">
                <a:solidFill>
                  <a:srgbClr val="00B050"/>
                </a:solidFill>
              </a:rPr>
              <a:t>l20  </a:t>
            </a:r>
            <a:r>
              <a:rPr lang="en-US" sz="2800" dirty="0">
                <a:solidFill>
                  <a:srgbClr val="FF0000"/>
                </a:solidFill>
              </a:rPr>
              <a:t>l21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calls</a:t>
            </a:r>
          </a:p>
          <a:p>
            <a:endParaRPr lang="en-US" sz="2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26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(tree-</a:t>
            </a:r>
            <a:r>
              <a:rPr lang="en-US" dirty="0" err="1"/>
              <a:t>wl</a:t>
            </a:r>
            <a:r>
              <a:rPr lang="en-US" dirty="0"/>
              <a:t>)</a:t>
            </a:r>
          </a:p>
          <a:p>
            <a:r>
              <a:rPr lang="en-US" dirty="0"/>
              <a:t>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5245F-89C7-FECA-39D7-6FD96FD29799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BDF92-32B4-7361-89F9-5908F453418F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B809D-2595-2B15-0F1C-C4F362F95C82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B91D0-D172-1696-3BC1-B41C08C98C75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41E83-CAF4-88F8-C57B-3A63ABD12911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AED02-F6B1-B8C1-8AB5-23B19729BAF0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357C93-4392-97B4-6181-49BD5E63DE6B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FE490-4CC8-BCE2-029C-4D692E8E9B4C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EAB1D2-490B-FD20-A590-7F3285EF539A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B4EBE0-0ECA-EB16-F32B-740A7385FF95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2B9A7-0F69-7DEB-9AF7-BFE2369C4B36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671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4018-A1EE-0184-D2F9-D61B0CC1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DFB3-0296-AED8-666A-7D9AE138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1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three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and tail</a:t>
            </a: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dirty="0"/>
              <a:t> (path)</a:t>
            </a:r>
            <a:endParaRPr lang="en-US" sz="2800" u="sng" dirty="0"/>
          </a:p>
          <a:p>
            <a:pPr lvl="2"/>
            <a:r>
              <a:rPr lang="en-US" sz="2800" dirty="0"/>
              <a:t>path in data: </a:t>
            </a:r>
            <a:r>
              <a:rPr lang="en-US" sz="2800" u="sng" dirty="0"/>
              <a:t>path</a:t>
            </a:r>
            <a:r>
              <a:rPr lang="en-US" sz="2800" dirty="0"/>
              <a:t>, depth…</a:t>
            </a:r>
          </a:p>
          <a:p>
            <a:pPr lvl="2"/>
            <a:r>
              <a:rPr lang="en-US" sz="2800" dirty="0"/>
              <a:t>path in tail recursion: </a:t>
            </a:r>
            <a:r>
              <a:rPr lang="en-US" sz="2800" u="sng" dirty="0"/>
              <a:t>visited</a:t>
            </a:r>
            <a:r>
              <a:rPr lang="en-US" sz="2800" dirty="0"/>
              <a:t>, count…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u="sng" dirty="0"/>
              <a:t>tandem worklist</a:t>
            </a:r>
            <a:r>
              <a:rPr lang="en-US" sz="2800" dirty="0"/>
              <a:t>							</a:t>
            </a:r>
            <a:r>
              <a:rPr lang="en-US" sz="2800" u="sng" dirty="0"/>
              <a:t>l20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29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 – 2 goals, 3 kinds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72E0CB-DB9E-0140-9A41-219491020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60088"/>
              </p:ext>
            </p:extLst>
          </p:nvPr>
        </p:nvGraphicFramePr>
        <p:xfrm>
          <a:off x="838200" y="1825625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0618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2401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Kind of invariant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Preserve context from prior recursive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Context preserving</a:t>
                      </a:r>
                    </a:p>
                    <a:p>
                      <a:r>
                        <a:rPr lang="en-US" sz="2800" dirty="0"/>
                        <a:t>  parent house in same house…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Result so far</a:t>
                      </a:r>
                    </a:p>
                    <a:p>
                      <a:r>
                        <a:rPr lang="en-US" sz="2800" dirty="0"/>
                        <a:t>  </a:t>
                      </a:r>
                      <a:r>
                        <a:rPr lang="en-US" sz="2800" dirty="0" err="1"/>
                        <a:t>rsf</a:t>
                      </a:r>
                      <a:r>
                        <a:rPr lang="en-US" sz="2800" dirty="0"/>
                        <a:t> in sum, product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Work list (for TR on tree or graph)</a:t>
                      </a:r>
                    </a:p>
                    <a:p>
                      <a:r>
                        <a:rPr lang="en-US" sz="2800" dirty="0"/>
                        <a:t>  upper left fringe of unvisited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Achieve tail 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2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9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719578" y="2052100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9BB42-BA5A-E94C-A844-2EEE54D7D231}"/>
              </a:ext>
            </a:extLst>
          </p:cNvPr>
          <p:cNvSpPr txBox="1"/>
          <p:nvPr/>
        </p:nvSpPr>
        <p:spPr>
          <a:xfrm>
            <a:off x="5140351" y="1202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2992634" y="46477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335D76-049F-614C-B7B0-B6CBB4F6A9DE}"/>
              </a:ext>
            </a:extLst>
          </p:cNvPr>
          <p:cNvSpPr txBox="1"/>
          <p:nvPr/>
        </p:nvSpPr>
        <p:spPr>
          <a:xfrm>
            <a:off x="3446962" y="3507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3C2200-A6D5-C44F-BEEF-F709BC223A5F}"/>
              </a:ext>
            </a:extLst>
          </p:cNvPr>
          <p:cNvSpPr txBox="1"/>
          <p:nvPr/>
        </p:nvSpPr>
        <p:spPr>
          <a:xfrm>
            <a:off x="3932939" y="2508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AEA5CF-F4D7-D648-A86D-CFDA312BC41E}"/>
              </a:ext>
            </a:extLst>
          </p:cNvPr>
          <p:cNvSpPr txBox="1"/>
          <p:nvPr/>
        </p:nvSpPr>
        <p:spPr>
          <a:xfrm>
            <a:off x="5317393" y="2439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786055" y="3338895"/>
            <a:ext cx="4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120441" y="47483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A5ABE5-728A-E447-AE33-C48870256566}"/>
              </a:ext>
            </a:extLst>
          </p:cNvPr>
          <p:cNvSpPr txBox="1"/>
          <p:nvPr/>
        </p:nvSpPr>
        <p:spPr>
          <a:xfrm>
            <a:off x="6920536" y="4738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63E7D4-BBB4-1744-A5A0-EB71C6D81AD9}"/>
              </a:ext>
            </a:extLst>
          </p:cNvPr>
          <p:cNvSpPr txBox="1"/>
          <p:nvPr/>
        </p:nvSpPr>
        <p:spPr>
          <a:xfrm>
            <a:off x="7821202" y="4509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347820-C023-5B4B-B021-D352BBB4A869}"/>
              </a:ext>
            </a:extLst>
          </p:cNvPr>
          <p:cNvSpPr txBox="1"/>
          <p:nvPr/>
        </p:nvSpPr>
        <p:spPr>
          <a:xfrm>
            <a:off x="7153172" y="33098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E65197-7522-6C4C-AA4F-92E9605AF55A}"/>
              </a:ext>
            </a:extLst>
          </p:cNvPr>
          <p:cNvSpPr txBox="1"/>
          <p:nvPr/>
        </p:nvSpPr>
        <p:spPr>
          <a:xfrm>
            <a:off x="6364972" y="20944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154347" y="116400"/>
            <a:ext cx="504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structural recursion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87A47-B6F5-9948-B67A-D306352CFAA7}"/>
              </a:ext>
            </a:extLst>
          </p:cNvPr>
          <p:cNvSpPr txBox="1"/>
          <p:nvPr/>
        </p:nvSpPr>
        <p:spPr>
          <a:xfrm>
            <a:off x="7044324" y="307074"/>
            <a:ext cx="4524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(find-path TOP “L2”) must produce (list “TOP” “M2” “L2”)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So what </a:t>
            </a:r>
            <a:r>
              <a:rPr lang="en-US" sz="2400" u="sng" dirty="0">
                <a:solidFill>
                  <a:srgbClr val="FF0000"/>
                </a:solidFill>
              </a:rPr>
              <a:t>SHOULD BE </a:t>
            </a:r>
            <a:r>
              <a:rPr lang="en-US" sz="2400" dirty="0">
                <a:solidFill>
                  <a:srgbClr val="FF0000"/>
                </a:solidFill>
              </a:rPr>
              <a:t>value of path at each call to </a:t>
            </a:r>
            <a:r>
              <a:rPr lang="en-US" sz="2400" dirty="0" err="1">
                <a:solidFill>
                  <a:srgbClr val="FF0000"/>
                </a:solidFill>
              </a:rPr>
              <a:t>fn</a:t>
            </a:r>
            <a:r>
              <a:rPr lang="en-US" sz="2400" dirty="0">
                <a:solidFill>
                  <a:srgbClr val="FF0000"/>
                </a:solidFill>
              </a:rPr>
              <a:t>-for-lot?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6768DD-0A49-654C-A591-7FF181F20805}"/>
              </a:ext>
            </a:extLst>
          </p:cNvPr>
          <p:cNvCxnSpPr>
            <a:cxnSpLocks/>
          </p:cNvCxnSpPr>
          <p:nvPr/>
        </p:nvCxnSpPr>
        <p:spPr>
          <a:xfrm flipH="1">
            <a:off x="2772884" y="36088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6859E25-BAFA-D743-BABE-3755EDF0DCFD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82BDF00-DD19-7544-BDB0-B089B12B839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00DB4C3-236B-9D44-894E-E2C49AAA8652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E2BEAAD-5E2B-484E-9263-DD3559063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363DBF02-8CC8-3F4E-986B-E75DA5C8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35C6A9DA-2BA5-454A-83D2-53DD42BE48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867D88-03A5-304B-A337-D51FF7B5C1D6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9A1F5D5-E9AC-BF4C-9BDC-02E726B4DFD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A062A68-C6DB-7541-BF55-B997B5D4E09C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350690A-488F-7E4B-AEFE-CCE02CF42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BB7B371-0BE6-214A-9506-14E4BA12E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3FDF9E2-8355-E641-99A0-45CCA4717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D47AE3-D34F-854E-8288-9B47A1D16C02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B9ED6B8-BBF5-4743-9E69-223461730C4F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A965E7-353A-9C4B-ABE8-C78E3ED9C18B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BBB3C03-65AB-1741-8143-91B12335B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9E1AA0F3-1763-2E40-84C1-E7AFDF69F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2DC5374-C857-FE40-836A-34341034B1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8004838-7C0A-A84F-B994-0931FD0B1C3C}"/>
              </a:ext>
            </a:extLst>
          </p:cNvPr>
          <p:cNvSpPr txBox="1"/>
          <p:nvPr/>
        </p:nvSpPr>
        <p:spPr>
          <a:xfrm>
            <a:off x="1847571" y="5756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B0EFC7-7091-2048-85B2-F4A48A4D7B3A}"/>
              </a:ext>
            </a:extLst>
          </p:cNvPr>
          <p:cNvSpPr txBox="1"/>
          <p:nvPr/>
        </p:nvSpPr>
        <p:spPr>
          <a:xfrm>
            <a:off x="2620029" y="5752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A523DE3-4ED0-4140-AE11-68081E7895D0}"/>
              </a:ext>
            </a:extLst>
          </p:cNvPr>
          <p:cNvSpPr txBox="1"/>
          <p:nvPr/>
        </p:nvSpPr>
        <p:spPr>
          <a:xfrm>
            <a:off x="4935397" y="57683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6D09F3-F027-7142-9DA6-0021C3431FEE}"/>
              </a:ext>
            </a:extLst>
          </p:cNvPr>
          <p:cNvSpPr txBox="1"/>
          <p:nvPr/>
        </p:nvSpPr>
        <p:spPr>
          <a:xfrm>
            <a:off x="5707855" y="5764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DD9571-94C1-084E-B34B-579396E8BA6B}"/>
              </a:ext>
            </a:extLst>
          </p:cNvPr>
          <p:cNvSpPr txBox="1"/>
          <p:nvPr/>
        </p:nvSpPr>
        <p:spPr>
          <a:xfrm>
            <a:off x="7346804" y="57561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A018F-63EE-D447-9CDC-D7F78CD1DB55}"/>
              </a:ext>
            </a:extLst>
          </p:cNvPr>
          <p:cNvSpPr txBox="1"/>
          <p:nvPr/>
        </p:nvSpPr>
        <p:spPr>
          <a:xfrm>
            <a:off x="8119262" y="575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5528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BFF8C2-6E87-0E4F-9566-AB1425EBDC56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path accumulator</a:t>
            </a:r>
          </a:p>
          <a:p>
            <a:endParaRPr lang="en-US" sz="2400" dirty="0"/>
          </a:p>
          <a:p>
            <a:r>
              <a:rPr lang="en-US" sz="2400" dirty="0"/>
              <a:t>showing path at each call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0CF587-BFA3-9C4F-9FA1-6383E6806A11}"/>
              </a:ext>
            </a:extLst>
          </p:cNvPr>
          <p:cNvSpPr txBox="1"/>
          <p:nvPr/>
        </p:nvSpPr>
        <p:spPr>
          <a:xfrm>
            <a:off x="125713" y="147095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path; names of parents to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7F3B0E-5153-C346-BC23-6C354E6616FE}"/>
              </a:ext>
            </a:extLst>
          </p:cNvPr>
          <p:cNvSpPr txBox="1"/>
          <p:nvPr/>
        </p:nvSpPr>
        <p:spPr>
          <a:xfrm>
            <a:off x="2566602" y="1492417"/>
            <a:ext cx="137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EA546B-C2AC-DD46-B360-66DE4F2A3814}"/>
              </a:ext>
            </a:extLst>
          </p:cNvPr>
          <p:cNvSpPr txBox="1"/>
          <p:nvPr/>
        </p:nvSpPr>
        <p:spPr>
          <a:xfrm>
            <a:off x="719635" y="3510430"/>
            <a:ext cx="19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 "M1")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01E771-D127-8F4E-9E83-05B26FFD4600}"/>
              </a:ext>
            </a:extLst>
          </p:cNvPr>
          <p:cNvSpPr txBox="1"/>
          <p:nvPr/>
        </p:nvSpPr>
        <p:spPr>
          <a:xfrm>
            <a:off x="4277335" y="3510500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"M2")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342CF-B0DB-5040-910C-D4FAAD22D452}"/>
              </a:ext>
            </a:extLst>
          </p:cNvPr>
          <p:cNvSpPr txBox="1"/>
          <p:nvPr/>
        </p:nvSpPr>
        <p:spPr>
          <a:xfrm>
            <a:off x="32471" y="5876768"/>
            <a:ext cx="202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 "M1" "L1")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9D303C-5438-2E4C-9B39-D4BF34BC81C7}"/>
              </a:ext>
            </a:extLst>
          </p:cNvPr>
          <p:cNvSpPr txBox="1"/>
          <p:nvPr/>
        </p:nvSpPr>
        <p:spPr>
          <a:xfrm>
            <a:off x="3124288" y="5876768"/>
            <a:ext cx="202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"L2" 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8787E2-6C52-C24A-992A-E4FC03F191A4}"/>
              </a:ext>
            </a:extLst>
          </p:cNvPr>
          <p:cNvSpPr txBox="1"/>
          <p:nvPr/>
        </p:nvSpPr>
        <p:spPr>
          <a:xfrm>
            <a:off x="5700925" y="5880041"/>
            <a:ext cx="202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"L3" 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365F97-C34D-E545-94CF-515D37FDFA16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1CF7B01-E26B-3B43-8224-3DA2E15FB9C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80BEBED-DB87-5648-9C7F-2AB60D013124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8B1A5AC-3891-A64D-953B-98C4A8A12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F8EF0F-E04F-554D-AD55-5A5EBC403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5EC0076-5597-B541-843E-0B5C1D26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86FD42-4BA3-0446-A609-BA237FC4B864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9E3E217-2E76-F34B-A43F-3AE80A42BD2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D5DA8A6-9B81-304C-9CB7-F35D0E914678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3F656DE-DA1B-0E4E-83E1-BEDF5FC318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3CCDB1E-B2C2-0549-B1AA-E93FF23A2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6C5C325-4476-5645-B571-0F216C5CD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36587F6-7B2F-6F4C-9806-0A61EA010D95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38021AF-C396-AD44-9DB8-68BFDAC5D3FB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CF185D9-D217-A346-BFD8-FFBBBC30549F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CD41A3E-D4D7-6B40-8B01-96DB461F4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CC8A19B-0FC9-7A45-A842-505E96568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8259D36-3938-D540-9B0E-30BD5896F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279AF3B-5CE9-E846-90CA-2A9E4CFAC53F}"/>
              </a:ext>
            </a:extLst>
          </p:cNvPr>
          <p:cNvSpPr txBox="1"/>
          <p:nvPr/>
        </p:nvSpPr>
        <p:spPr>
          <a:xfrm>
            <a:off x="3381569" y="520563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149049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A3A2CF-3ECB-0B4F-8712-EAD5817B3EB1}"/>
              </a:ext>
            </a:extLst>
          </p:cNvPr>
          <p:cNvSpPr txBox="1"/>
          <p:nvPr/>
        </p:nvSpPr>
        <p:spPr>
          <a:xfrm>
            <a:off x="6096000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A5409-C92B-D04C-AFA1-5A705549643F}"/>
              </a:ext>
            </a:extLst>
          </p:cNvPr>
          <p:cNvSpPr txBox="1"/>
          <p:nvPr/>
        </p:nvSpPr>
        <p:spPr>
          <a:xfrm>
            <a:off x="7900730" y="3900617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6892C-951E-D64D-AC2D-118118560246}"/>
              </a:ext>
            </a:extLst>
          </p:cNvPr>
          <p:cNvSpPr txBox="1"/>
          <p:nvPr/>
        </p:nvSpPr>
        <p:spPr>
          <a:xfrm>
            <a:off x="9263544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E1E37-9820-7049-90A7-3BAF94DEF3FA}"/>
              </a:ext>
            </a:extLst>
          </p:cNvPr>
          <p:cNvSpPr txBox="1"/>
          <p:nvPr/>
        </p:nvSpPr>
        <p:spPr>
          <a:xfrm>
            <a:off x="6468324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EF9E8-CFA0-7A4C-B8EF-95AAF7C5B92A}"/>
              </a:ext>
            </a:extLst>
          </p:cNvPr>
          <p:cNvSpPr txBox="1"/>
          <p:nvPr/>
        </p:nvSpPr>
        <p:spPr>
          <a:xfrm>
            <a:off x="8553980" y="2177082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A6D84-34A1-FD44-AD54-B922C000F1E4}"/>
              </a:ext>
            </a:extLst>
          </p:cNvPr>
          <p:cNvSpPr txBox="1"/>
          <p:nvPr/>
        </p:nvSpPr>
        <p:spPr>
          <a:xfrm>
            <a:off x="8484838" y="472781"/>
            <a:ext cx="64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B6C468-0C3E-AE40-A8FF-AD0CE2FFEC6C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6723852" y="842113"/>
            <a:ext cx="208565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20DBF-AF39-BE4B-85E6-61CF89CEF07B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6351528" y="2546413"/>
            <a:ext cx="372324" cy="135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8C7CF6-C5A1-DF44-A7C1-A6BF52F88FE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8809508" y="842113"/>
            <a:ext cx="0" cy="133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97D3C9-6A51-A049-87D8-DBAF7B47A77E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8156258" y="2546414"/>
            <a:ext cx="653250" cy="1354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1A94E1-2E70-0D4E-BB04-FA08FF50A2D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8809508" y="2546414"/>
            <a:ext cx="709564" cy="135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4935D9-7807-A344-8051-FB33C469ACA2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8809508" y="842113"/>
            <a:ext cx="220738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44F439-D377-0644-8AAA-A43B5A5B2EE5}"/>
              </a:ext>
            </a:extLst>
          </p:cNvPr>
          <p:cNvSpPr txBox="1"/>
          <p:nvPr/>
        </p:nvSpPr>
        <p:spPr>
          <a:xfrm>
            <a:off x="10761366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46AEFC-85AB-4640-B682-EB0A02CD9BDD}"/>
              </a:ext>
            </a:extLst>
          </p:cNvPr>
          <p:cNvSpPr txBox="1"/>
          <p:nvPr/>
        </p:nvSpPr>
        <p:spPr>
          <a:xfrm>
            <a:off x="351034" y="607676"/>
            <a:ext cx="4790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 minutes]</a:t>
            </a:r>
          </a:p>
          <a:p>
            <a:r>
              <a:rPr lang="en-US" dirty="0"/>
              <a:t>Given the tree to the </a:t>
            </a:r>
            <a:r>
              <a:rPr lang="en-US" dirty="0" err="1"/>
              <a:t>right,and</a:t>
            </a:r>
            <a:r>
              <a:rPr lang="en-US" dirty="0"/>
              <a:t> given a TAIL-RECURSIVE traversal of the tree, as in find-tree last time,  consider the call to </a:t>
            </a:r>
            <a:r>
              <a:rPr lang="en-US" dirty="0" err="1"/>
              <a:t>fn</a:t>
            </a:r>
            <a:r>
              <a:rPr lang="en-US" dirty="0"/>
              <a:t>-for-t with a first argument of L2.  What will be the value of </a:t>
            </a:r>
          </a:p>
          <a:p>
            <a:r>
              <a:rPr lang="en-US" dirty="0"/>
              <a:t>tree-</a:t>
            </a:r>
            <a:r>
              <a:rPr lang="en-US" dirty="0" err="1"/>
              <a:t>wl</a:t>
            </a:r>
            <a:r>
              <a:rPr lang="en-US" dirty="0"/>
              <a:t> at that call?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 (list M3))</a:t>
            </a:r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TOP M1 L1 M2))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L3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L3 M3))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451C65-E66E-B24D-90D8-0494BEA17AC0}"/>
              </a:ext>
            </a:extLst>
          </p:cNvPr>
          <p:cNvSpPr/>
          <p:nvPr/>
        </p:nvSpPr>
        <p:spPr>
          <a:xfrm>
            <a:off x="7949933" y="1030135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F873D-3537-2845-9D3B-38A180228FEF}"/>
              </a:ext>
            </a:extLst>
          </p:cNvPr>
          <p:cNvSpPr/>
          <p:nvPr/>
        </p:nvSpPr>
        <p:spPr>
          <a:xfrm>
            <a:off x="2766380" y="4993210"/>
            <a:ext cx="7170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worklist is unvisited direct subs of visited nodes</a:t>
            </a:r>
          </a:p>
        </p:txBody>
      </p:sp>
    </p:spTree>
    <p:extLst>
      <p:ext uri="{BB962C8B-B14F-4D97-AF65-F5344CB8AC3E}">
        <p14:creationId xmlns:p14="http://schemas.microsoft.com/office/powerpoint/2010/main" val="359697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2CBBF-92D6-1397-2531-C173C522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334537"/>
            <a:ext cx="10198860" cy="5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3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showing tree-</a:t>
            </a:r>
            <a:r>
              <a:rPr lang="en-US" sz="2400" dirty="0" err="1"/>
              <a:t>wl</a:t>
            </a:r>
            <a:r>
              <a:rPr lang="en-US" sz="2400" dirty="0"/>
              <a:t> at calls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115573" y="1528429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37563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222230" y="3510430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19402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55519" y="615153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909950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740973" y="5227351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314098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601695" y="52106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87397" y="5199597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944369" y="59288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FEB79-3002-EF73-6F21-6352D1F9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990"/>
            <a:ext cx="7772400" cy="40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8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???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  <a:p>
            <a:r>
              <a:rPr lang="en-US" dirty="0">
                <a:solidFill>
                  <a:srgbClr val="0070C0"/>
                </a:solidFill>
              </a:rPr>
              <a:t>can do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-for-lot too if that helps</a:t>
            </a:r>
          </a:p>
        </p:txBody>
      </p:sp>
    </p:spTree>
    <p:extLst>
      <p:ext uri="{BB962C8B-B14F-4D97-AF65-F5344CB8AC3E}">
        <p14:creationId xmlns:p14="http://schemas.microsoft.com/office/powerpoint/2010/main" val="70496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2757078" y="1332581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939051" y="273842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564793" y="49089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321290" y="4630580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6981218" y="2918036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266497" y="35275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09BCC7-9FBA-D14B-8B4E-D90298B16F91}"/>
              </a:ext>
            </a:extLst>
          </p:cNvPr>
          <p:cNvSpPr txBox="1"/>
          <p:nvPr/>
        </p:nvSpPr>
        <p:spPr>
          <a:xfrm>
            <a:off x="3012170" y="534880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8EAC4F-783E-C843-B475-49ACD0E77920}"/>
              </a:ext>
            </a:extLst>
          </p:cNvPr>
          <p:cNvSpPr txBox="1"/>
          <p:nvPr/>
        </p:nvSpPr>
        <p:spPr>
          <a:xfrm>
            <a:off x="6881291" y="5854780"/>
            <a:ext cx="34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“L2”   “L3”)</a:t>
            </a:r>
          </a:p>
        </p:txBody>
      </p:sp>
    </p:spTree>
    <p:extLst>
      <p:ext uri="{BB962C8B-B14F-4D97-AF65-F5344CB8AC3E}">
        <p14:creationId xmlns:p14="http://schemas.microsoft.com/office/powerpoint/2010/main" val="1247088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C670C8-468C-2E44-9B43-D90968251A4D}"/>
              </a:ext>
            </a:extLst>
          </p:cNvPr>
          <p:cNvSpPr txBox="1"/>
          <p:nvPr/>
        </p:nvSpPr>
        <p:spPr>
          <a:xfrm>
            <a:off x="748468" y="5193308"/>
            <a:ext cx="211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056DA0-757F-2944-91C5-11A8C82E06F1}"/>
              </a:ext>
            </a:extLst>
          </p:cNvPr>
          <p:cNvSpPr txBox="1"/>
          <p:nvPr/>
        </p:nvSpPr>
        <p:spPr>
          <a:xfrm>
            <a:off x="4160544" y="3014028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50FCAC-DDEA-CA4A-B090-2A8644077066}"/>
              </a:ext>
            </a:extLst>
          </p:cNvPr>
          <p:cNvSpPr txBox="1"/>
          <p:nvPr/>
        </p:nvSpPr>
        <p:spPr>
          <a:xfrm>
            <a:off x="3882592" y="582752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1595306" y="2742757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3D2BF5-26EA-F241-82CF-28687F8B1F32}"/>
              </a:ext>
            </a:extLst>
          </p:cNvPr>
          <p:cNvSpPr txBox="1"/>
          <p:nvPr/>
        </p:nvSpPr>
        <p:spPr>
          <a:xfrm>
            <a:off x="7426179" y="586635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 "L2")</a:t>
            </a:r>
          </a:p>
        </p:txBody>
      </p:sp>
    </p:spTree>
    <p:extLst>
      <p:ext uri="{BB962C8B-B14F-4D97-AF65-F5344CB8AC3E}">
        <p14:creationId xmlns:p14="http://schemas.microsoft.com/office/powerpoint/2010/main" val="3943368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48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81826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601894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42473" y="1324710"/>
            <a:ext cx="1999666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3C67CB-0C95-114E-ADEF-18F66A3D910C}"/>
              </a:ext>
            </a:extLst>
          </p:cNvPr>
          <p:cNvSpPr txBox="1"/>
          <p:nvPr/>
        </p:nvSpPr>
        <p:spPr>
          <a:xfrm>
            <a:off x="7103317" y="2645090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21721-F31D-5941-A33E-D87FD69636CE}"/>
              </a:ext>
            </a:extLst>
          </p:cNvPr>
          <p:cNvSpPr txBox="1"/>
          <p:nvPr/>
        </p:nvSpPr>
        <p:spPr>
          <a:xfrm>
            <a:off x="4210440" y="2797179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5356C9-4870-2A48-B6AF-D44275C5DC1F}"/>
              </a:ext>
            </a:extLst>
          </p:cNvPr>
          <p:cNvSpPr txBox="1"/>
          <p:nvPr/>
        </p:nvSpPr>
        <p:spPr>
          <a:xfrm>
            <a:off x="2184138" y="1303413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EB3DC-4DA3-5144-852E-C7FB422343BA}"/>
              </a:ext>
            </a:extLst>
          </p:cNvPr>
          <p:cNvSpPr txBox="1"/>
          <p:nvPr/>
        </p:nvSpPr>
        <p:spPr>
          <a:xfrm>
            <a:off x="-13111" y="1960170"/>
            <a:ext cx="322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put M2 on the tree-</a:t>
            </a:r>
            <a:r>
              <a:rPr lang="en-US" dirty="0" err="1"/>
              <a:t>wl</a:t>
            </a:r>
            <a:r>
              <a:rPr lang="en-US" dirty="0"/>
              <a:t>,</a:t>
            </a:r>
          </a:p>
          <a:p>
            <a:r>
              <a:rPr lang="en-US" dirty="0"/>
              <a:t>we had a path of (“Top”)</a:t>
            </a:r>
          </a:p>
        </p:txBody>
      </p:sp>
    </p:spTree>
    <p:extLst>
      <p:ext uri="{BB962C8B-B14F-4D97-AF65-F5344CB8AC3E}">
        <p14:creationId xmlns:p14="http://schemas.microsoft.com/office/powerpoint/2010/main" val="3373262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4025317" y="4585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041159" y="5353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268449" y="343060"/>
            <a:ext cx="54228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tail recursion with TANDEM WORKLISTS</a:t>
            </a:r>
          </a:p>
          <a:p>
            <a:pPr algn="r"/>
            <a:r>
              <a:rPr lang="en-US" sz="2400" dirty="0"/>
              <a:t>each element of path worklist is the path for the corresponding element of the tree worklist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5092561" y="3823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939946" y="544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1371881" y="1172871"/>
            <a:ext cx="180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(M1            M2)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8254625" y="5662524"/>
            <a:ext cx="149915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8F94823-B21F-284A-9EC7-A27C4D0BC553}"/>
              </a:ext>
            </a:extLst>
          </p:cNvPr>
          <p:cNvSpPr/>
          <p:nvPr/>
        </p:nvSpPr>
        <p:spPr>
          <a:xfrm rot="3260848">
            <a:off x="9677518" y="553704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53A685-CD9B-1749-8F7B-53D253FB7D10}"/>
              </a:ext>
            </a:extLst>
          </p:cNvPr>
          <p:cNvSpPr txBox="1"/>
          <p:nvPr/>
        </p:nvSpPr>
        <p:spPr>
          <a:xfrm>
            <a:off x="-89444" y="1511373"/>
            <a:ext cx="15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path worklist: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135F30-DF54-7C49-9ED2-733D58580B3B}"/>
              </a:ext>
            </a:extLst>
          </p:cNvPr>
          <p:cNvSpPr txBox="1"/>
          <p:nvPr/>
        </p:nvSpPr>
        <p:spPr>
          <a:xfrm>
            <a:off x="1353903" y="1540381"/>
            <a:ext cx="205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(("TOP")   ("TOP”))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-159488" y="1191051"/>
            <a:ext cx="163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tree worklist: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3AC419B-DB99-5C41-8624-6E03B2BD9778}"/>
              </a:ext>
            </a:extLst>
          </p:cNvPr>
          <p:cNvCxnSpPr>
            <a:cxnSpLocks/>
          </p:cNvCxnSpPr>
          <p:nvPr/>
        </p:nvCxnSpPr>
        <p:spPr>
          <a:xfrm flipH="1" flipV="1">
            <a:off x="5563398" y="1064944"/>
            <a:ext cx="4015664" cy="392731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DA6897-1064-6147-AD4D-2BFB3CFC3E15}"/>
              </a:ext>
            </a:extLst>
          </p:cNvPr>
          <p:cNvSpPr txBox="1"/>
          <p:nvPr/>
        </p:nvSpPr>
        <p:spPr>
          <a:xfrm>
            <a:off x="4005034" y="3190096"/>
            <a:ext cx="10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C403EF-347D-0540-9188-770F77FA32B9}"/>
              </a:ext>
            </a:extLst>
          </p:cNvPr>
          <p:cNvSpPr txBox="1"/>
          <p:nvPr/>
        </p:nvSpPr>
        <p:spPr>
          <a:xfrm>
            <a:off x="3987056" y="3557606"/>
            <a:ext cx="114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5AE0BE-BE39-9D42-A70D-B63433859C87}"/>
              </a:ext>
            </a:extLst>
          </p:cNvPr>
          <p:cNvSpPr txBox="1"/>
          <p:nvPr/>
        </p:nvSpPr>
        <p:spPr>
          <a:xfrm>
            <a:off x="795153" y="3208569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(L1     M2)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76E27B-5E0D-D040-8F89-6AD50E4AECDA}"/>
              </a:ext>
            </a:extLst>
          </p:cNvPr>
          <p:cNvSpPr txBox="1"/>
          <p:nvPr/>
        </p:nvSpPr>
        <p:spPr>
          <a:xfrm>
            <a:off x="103654" y="3576079"/>
            <a:ext cx="25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((“TOP” “M1”)  ("TOP”))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FCBF8D-D8DD-0543-92B8-D63A97DB18CA}"/>
              </a:ext>
            </a:extLst>
          </p:cNvPr>
          <p:cNvSpPr txBox="1"/>
          <p:nvPr/>
        </p:nvSpPr>
        <p:spPr>
          <a:xfrm>
            <a:off x="792532" y="4752684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 M2)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20EF80-3E48-8E4E-83C8-01AFD90E9B10}"/>
              </a:ext>
            </a:extLst>
          </p:cNvPr>
          <p:cNvSpPr txBox="1"/>
          <p:nvPr/>
        </p:nvSpPr>
        <p:spPr>
          <a:xfrm>
            <a:off x="774554" y="5120194"/>
            <a:ext cx="13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6CED3D-E63F-254E-BD47-D9654351AF54}"/>
              </a:ext>
            </a:extLst>
          </p:cNvPr>
          <p:cNvSpPr txBox="1"/>
          <p:nvPr/>
        </p:nvSpPr>
        <p:spPr>
          <a:xfrm>
            <a:off x="7603647" y="3422388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(L2 L3 )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14AA61-C72E-E049-9430-4D0E96FA1E36}"/>
              </a:ext>
            </a:extLst>
          </p:cNvPr>
          <p:cNvSpPr txBox="1"/>
          <p:nvPr/>
        </p:nvSpPr>
        <p:spPr>
          <a:xfrm>
            <a:off x="7585669" y="3789898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 ("TOP” “M2”))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49FEB7-4C0C-C94A-9631-3D6ECF56E311}"/>
              </a:ext>
            </a:extLst>
          </p:cNvPr>
          <p:cNvSpPr txBox="1"/>
          <p:nvPr/>
        </p:nvSpPr>
        <p:spPr>
          <a:xfrm>
            <a:off x="4072869" y="5414149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E56205-61CD-814D-A79F-859D9B6AB395}"/>
              </a:ext>
            </a:extLst>
          </p:cNvPr>
          <p:cNvSpPr txBox="1"/>
          <p:nvPr/>
        </p:nvSpPr>
        <p:spPr>
          <a:xfrm>
            <a:off x="4054891" y="5781659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6E4E4DE-AD90-E44B-87AF-DF6997550112}"/>
              </a:ext>
            </a:extLst>
          </p:cNvPr>
          <p:cNvSpPr txBox="1"/>
          <p:nvPr/>
        </p:nvSpPr>
        <p:spPr>
          <a:xfrm>
            <a:off x="6310895" y="5563340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087341-10E9-CA43-8235-050A5246B2BC}"/>
              </a:ext>
            </a:extLst>
          </p:cNvPr>
          <p:cNvSpPr txBox="1"/>
          <p:nvPr/>
        </p:nvSpPr>
        <p:spPr>
          <a:xfrm>
            <a:off x="6292917" y="5930850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</p:spTree>
    <p:extLst>
      <p:ext uri="{BB962C8B-B14F-4D97-AF65-F5344CB8AC3E}">
        <p14:creationId xmlns:p14="http://schemas.microsoft.com/office/powerpoint/2010/main" val="284858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9E91EB-6A50-DF41-AD7B-3A790947998F}"/>
              </a:ext>
            </a:extLst>
          </p:cNvPr>
          <p:cNvSpPr txBox="1"/>
          <p:nvPr/>
        </p:nvSpPr>
        <p:spPr>
          <a:xfrm>
            <a:off x="480060" y="240030"/>
            <a:ext cx="5786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 arity tree structural recursion templates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646F4-F470-E745-8F1F-760400309DBF}"/>
              </a:ext>
            </a:extLst>
          </p:cNvPr>
          <p:cNvSpPr/>
          <p:nvPr/>
        </p:nvSpPr>
        <p:spPr>
          <a:xfrm>
            <a:off x="285750" y="921771"/>
            <a:ext cx="8858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encapsulated)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-for-tree t)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</a:t>
            </a:r>
          </a:p>
          <a:p>
            <a:r>
              <a:rPr lang="en-US" sz="1400" dirty="0">
                <a:latin typeface="Monaco" pitchFamily="2" charset="77"/>
              </a:rPr>
              <a:t>            (local [(define name (node-name t))  ;unpack the fields</a:t>
            </a:r>
          </a:p>
          <a:p>
            <a:r>
              <a:rPr lang="en-US" sz="1400" dirty="0">
                <a:latin typeface="Monaco" pitchFamily="2" charset="77"/>
              </a:rPr>
              <a:t>                    (define subs (node-subs t))] ;for convenience</a:t>
            </a:r>
          </a:p>
          <a:p>
            <a:r>
              <a:rPr lang="en-US" sz="1400" dirty="0">
                <a:latin typeface="Monaco" pitchFamily="2" charset="77"/>
              </a:rPr>
              <a:t>              </a:t>
            </a:r>
          </a:p>
          <a:p>
            <a:r>
              <a:rPr lang="en-US" sz="1400" dirty="0">
                <a:latin typeface="Monaco" pitchFamily="2" charset="77"/>
              </a:rPr>
              <a:t>              (... name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subs))))</a:t>
            </a:r>
          </a:p>
          <a:p>
            <a:r>
              <a:rPr lang="en-US" sz="1400" dirty="0">
                <a:latin typeface="Monaco" pitchFamily="2" charset="77"/>
              </a:rPr>
              <a:t>        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       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lot)</a:t>
            </a:r>
          </a:p>
          <a:p>
            <a:r>
              <a:rPr lang="en-US" sz="1400" dirty="0">
                <a:latin typeface="Monaco" pitchFamily="2" charset="77"/>
              </a:rPr>
              <a:t>           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(...)]</a:t>
            </a:r>
          </a:p>
          <a:p>
            <a:r>
              <a:rPr lang="en-US" sz="1400" dirty="0">
                <a:latin typeface="Monaco" pitchFamily="2" charset="77"/>
              </a:rPr>
              <a:t>                  [else</a:t>
            </a:r>
          </a:p>
          <a:p>
            <a:r>
              <a:rPr lang="en-US" sz="1400" dirty="0">
                <a:latin typeface="Monaco" pitchFamily="2" charset="77"/>
              </a:rPr>
              <a:t>                   (...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lot))</a:t>
            </a:r>
          </a:p>
          <a:p>
            <a:r>
              <a:rPr lang="en-US" sz="1400" dirty="0">
                <a:latin typeface="Monaco" pitchFamily="2" charset="77"/>
              </a:rPr>
              <a:t>                    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lot)))]))]</a:t>
            </a:r>
          </a:p>
          <a:p>
            <a:r>
              <a:rPr lang="en-US" sz="1400" dirty="0">
                <a:latin typeface="Monaco" pitchFamily="2" charset="77"/>
              </a:rPr>
              <a:t>    </a:t>
            </a:r>
          </a:p>
          <a:p>
            <a:r>
              <a:rPr lang="en-US" sz="1400" dirty="0">
                <a:latin typeface="Monaco" pitchFamily="2" charset="77"/>
              </a:rPr>
              <a:t>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t)))</a:t>
            </a:r>
          </a:p>
        </p:txBody>
      </p:sp>
    </p:spTree>
    <p:extLst>
      <p:ext uri="{BB962C8B-B14F-4D97-AF65-F5344CB8AC3E}">
        <p14:creationId xmlns:p14="http://schemas.microsoft.com/office/powerpoint/2010/main" val="116835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D7A1B-D374-9E4F-9315-A58FB46D173A}"/>
              </a:ext>
            </a:extLst>
          </p:cNvPr>
          <p:cNvSpPr/>
          <p:nvPr/>
        </p:nvSpPr>
        <p:spPr>
          <a:xfrm>
            <a:off x="285750" y="920633"/>
            <a:ext cx="93184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(find-path t n)</a:t>
            </a:r>
          </a:p>
          <a:p>
            <a:r>
              <a:rPr lang="en-US" sz="1400" dirty="0">
                <a:latin typeface="Monaco" pitchFamily="2" charset="77"/>
              </a:rPr>
              <a:t>  ;; path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String); names of ... grandparent, parent trees</a:t>
            </a:r>
          </a:p>
          <a:p>
            <a:r>
              <a:rPr lang="en-US" sz="1400" dirty="0">
                <a:latin typeface="Monaco" pitchFamily="2" charset="77"/>
              </a:rPr>
              <a:t>  ;;                          (builds along recursive  calls)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path)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 (append path (list name)))]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n)</a:t>
            </a:r>
          </a:p>
          <a:p>
            <a:r>
              <a:rPr lang="en-US" sz="1400" dirty="0">
                <a:latin typeface="Monaco" pitchFamily="2" charset="77"/>
              </a:rPr>
              <a:t>                  </a:t>
            </a:r>
            <a:r>
              <a:rPr lang="en-US" sz="1400" dirty="0" err="1">
                <a:latin typeface="Monaco" pitchFamily="2" charset="77"/>
              </a:rPr>
              <a:t>npath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))))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 path)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(local [(define try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 path))]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(if (not (false? try))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try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 path)))]))]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  <a:p>
            <a:endParaRPr lang="en-US" sz="1400" dirty="0"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BB28A-1ED3-2843-A2B3-B4B836A559D0}"/>
              </a:ext>
            </a:extLst>
          </p:cNvPr>
          <p:cNvSpPr txBox="1"/>
          <p:nvPr/>
        </p:nvSpPr>
        <p:spPr>
          <a:xfrm>
            <a:off x="480060" y="240030"/>
            <a:ext cx="686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find-path: structural recursion with path accumulator.</a:t>
            </a:r>
          </a:p>
        </p:txBody>
      </p:sp>
    </p:spTree>
    <p:extLst>
      <p:ext uri="{BB962C8B-B14F-4D97-AF65-F5344CB8AC3E}">
        <p14:creationId xmlns:p14="http://schemas.microsoft.com/office/powerpoint/2010/main" val="285930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537FBC-C7DC-0D45-8B58-137392945289}"/>
              </a:ext>
            </a:extLst>
          </p:cNvPr>
          <p:cNvSpPr/>
          <p:nvPr/>
        </p:nvSpPr>
        <p:spPr>
          <a:xfrm>
            <a:off x="285750" y="920633"/>
            <a:ext cx="885825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backtracking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br>
              <a:rPr lang="en-US" sz="1400" dirty="0">
                <a:latin typeface="Monaco" pitchFamily="2" charset="77"/>
              </a:rPr>
            </a:br>
            <a:r>
              <a:rPr lang="en-US" sz="1400" dirty="0">
                <a:latin typeface="Monaco" pitchFamily="2" charset="77"/>
              </a:rPr>
              <a:t>(define (find-tree t to)</a:t>
            </a:r>
          </a:p>
          <a:p>
            <a:r>
              <a:rPr lang="en-US" sz="1400" dirty="0">
                <a:latin typeface="Monaco" pitchFamily="2" charset="77"/>
              </a:rPr>
              <a:t>  ;;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</a:t>
            </a:r>
          </a:p>
          <a:p>
            <a:r>
              <a:rPr lang="en-US" sz="1400" dirty="0">
                <a:latin typeface="Monaco" pitchFamily="2" charset="77"/>
              </a:rPr>
              <a:t>  ;; worklist of pending trees to visit 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  ;unpack the fields   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t))] ;for convenience          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to)</a:t>
            </a:r>
          </a:p>
          <a:p>
            <a:r>
              <a:rPr lang="en-US" sz="1400" dirty="0">
                <a:latin typeface="Monaco" pitchFamily="2" charset="77"/>
              </a:rPr>
              <a:t>                  t</a:t>
            </a: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(append subs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)))))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    (rest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84F9-12BC-0342-BE97-A2695D9B771E}"/>
              </a:ext>
            </a:extLst>
          </p:cNvPr>
          <p:cNvSpPr txBox="1"/>
          <p:nvPr/>
        </p:nvSpPr>
        <p:spPr>
          <a:xfrm>
            <a:off x="480060" y="240030"/>
            <a:ext cx="473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find-tree: tail recursion with worklist</a:t>
            </a:r>
          </a:p>
        </p:txBody>
      </p:sp>
    </p:spTree>
    <p:extLst>
      <p:ext uri="{BB962C8B-B14F-4D97-AF65-F5344CB8AC3E}">
        <p14:creationId xmlns:p14="http://schemas.microsoft.com/office/powerpoint/2010/main" val="4147929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48334-E1DA-9843-B2C2-2C45067CE0A4}"/>
              </a:ext>
            </a:extLst>
          </p:cNvPr>
          <p:cNvSpPr/>
          <p:nvPr/>
        </p:nvSpPr>
        <p:spPr>
          <a:xfrm>
            <a:off x="285750" y="827645"/>
            <a:ext cx="88582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(@template Tree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 accumulator)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(define (find-path t to)</a:t>
            </a:r>
          </a:p>
          <a:p>
            <a:r>
              <a:rPr lang="en-US" sz="1200" dirty="0">
                <a:latin typeface="Monaco" pitchFamily="2" charset="77"/>
              </a:rPr>
              <a:t>  ;;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</a:t>
            </a:r>
          </a:p>
          <a:p>
            <a:r>
              <a:rPr lang="en-US" sz="1200" dirty="0">
                <a:latin typeface="Monaco" pitchFamily="2" charset="77"/>
              </a:rPr>
              <a:t>  ;; worklist of trees to visit (unvisited subs of already visited trees)</a:t>
            </a: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String))</a:t>
            </a:r>
          </a:p>
          <a:p>
            <a:r>
              <a:rPr lang="en-US" sz="1200" dirty="0">
                <a:latin typeface="Monaco" pitchFamily="2" charset="77"/>
              </a:rPr>
              <a:t>  ;; worklist of paths to corresponding trees in tree-</a:t>
            </a:r>
            <a:r>
              <a:rPr lang="en-US" sz="1200" dirty="0" err="1">
                <a:latin typeface="Monaco" pitchFamily="2" charset="77"/>
              </a:rPr>
              <a:t>wl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visited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</a:t>
            </a:r>
          </a:p>
          <a:p>
            <a:r>
              <a:rPr lang="en-US" sz="1200" dirty="0">
                <a:latin typeface="Monaco" pitchFamily="2" charset="77"/>
              </a:rPr>
              <a:t>  ;; names of trees visited so far (builds along tail recursive calls)</a:t>
            </a:r>
          </a:p>
          <a:p>
            <a:r>
              <a:rPr lang="en-US" sz="1200" dirty="0">
                <a:latin typeface="Monaco" pitchFamily="2" charset="77"/>
              </a:rPr>
              <a:t>  (local [(define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path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(local [(define name (node-name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subs (node-subs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 (append path (list name)))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 (append visited (list name)))]</a:t>
            </a:r>
          </a:p>
          <a:p>
            <a:r>
              <a:rPr lang="en-US" sz="1200" dirty="0">
                <a:latin typeface="Monaco" pitchFamily="2" charset="77"/>
              </a:rPr>
              <a:t>              (if (string=? name to)</a:t>
            </a:r>
          </a:p>
          <a:p>
            <a:r>
              <a:rPr lang="en-US" sz="1200" dirty="0">
                <a:latin typeface="Monaco" pitchFamily="2" charset="77"/>
              </a:rPr>
              <a:t>                  </a:t>
            </a:r>
            <a:r>
              <a:rPr lang="en-US" sz="1200" dirty="0" err="1">
                <a:latin typeface="Monaco" pitchFamily="2" charset="77"/>
              </a:rPr>
              <a:t>npath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(append                         subs 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(append (map (lambda (s)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) subs)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))))</a:t>
            </a:r>
          </a:p>
          <a:p>
            <a:r>
              <a:rPr lang="en-US" sz="1200" dirty="0">
                <a:latin typeface="Monaco" pitchFamily="2" charset="77"/>
              </a:rPr>
              <a:t>          </a:t>
            </a:r>
          </a:p>
          <a:p>
            <a:r>
              <a:rPr lang="en-US" sz="1200" dirty="0">
                <a:latin typeface="Monaco" pitchFamily="2" charset="77"/>
              </a:rPr>
              <a:t>          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</a:t>
            </a:r>
            <a:r>
              <a:rPr lang="en-US" sz="1200" dirty="0" err="1">
                <a:latin typeface="Monaco" pitchFamily="2" charset="77"/>
              </a:rPr>
              <a:t>cond</a:t>
            </a:r>
            <a:r>
              <a:rPr lang="en-US" sz="1200" dirty="0">
                <a:latin typeface="Monaco" pitchFamily="2" charset="77"/>
              </a:rPr>
              <a:t> [(empty?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 false]</a:t>
            </a:r>
          </a:p>
          <a:p>
            <a:r>
              <a:rPr lang="en-US" sz="1200" dirty="0">
                <a:latin typeface="Monaco" pitchFamily="2" charset="77"/>
              </a:rPr>
              <a:t>                  [else</a:t>
            </a:r>
          </a:p>
          <a:p>
            <a:r>
              <a:rPr lang="en-US" sz="1200" dirty="0">
                <a:latin typeface="Monaco" pitchFamily="2" charset="77"/>
              </a:rPr>
              <a:t> 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(first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(first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visited)]))]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</a:p>
          <a:p>
            <a:r>
              <a:rPr lang="en-US" sz="1200" dirty="0">
                <a:latin typeface="Monaco" pitchFamily="2" charset="77"/>
              </a:rPr>
              <a:t>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empty  empty empty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3FB7C-7483-BB48-AED6-716D0740B49D}"/>
              </a:ext>
            </a:extLst>
          </p:cNvPr>
          <p:cNvSpPr txBox="1"/>
          <p:nvPr/>
        </p:nvSpPr>
        <p:spPr>
          <a:xfrm>
            <a:off x="480060" y="240030"/>
            <a:ext cx="812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tail recursion with tandem worklists (tree and path), also visited</a:t>
            </a:r>
          </a:p>
        </p:txBody>
      </p:sp>
    </p:spTree>
    <p:extLst>
      <p:ext uri="{BB962C8B-B14F-4D97-AF65-F5344CB8AC3E}">
        <p14:creationId xmlns:p14="http://schemas.microsoft.com/office/powerpoint/2010/main" val="111498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0E155-79CD-B888-A8BD-CCBD41C9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054247"/>
            <a:ext cx="6870700" cy="575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4592F-0F74-1677-F583-DC4CC0BE7648}"/>
              </a:ext>
            </a:extLst>
          </p:cNvPr>
          <p:cNvSpPr txBox="1"/>
          <p:nvPr/>
        </p:nvSpPr>
        <p:spPr>
          <a:xfrm>
            <a:off x="449644" y="1145040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tail position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1F42F2-6476-9B1E-50A1-6A45E7AEE70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941" y="1329706"/>
            <a:ext cx="947830" cy="2138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6D4750-36AE-4AFA-8F78-DCC1E57F4E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79714" y="1728229"/>
            <a:ext cx="1321408" cy="604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3A98A8-D0AE-35C8-15F1-CAAE2AC8BEE6}"/>
              </a:ext>
            </a:extLst>
          </p:cNvPr>
          <p:cNvSpPr txBox="1"/>
          <p:nvPr/>
        </p:nvSpPr>
        <p:spPr>
          <a:xfrm>
            <a:off x="544417" y="2009215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A5A8AF-BB93-90CE-65ED-3A8E64E5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270791"/>
            <a:ext cx="11183746" cy="918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 expression is in tail-position when no surrounding expression </a:t>
            </a:r>
            <a:r>
              <a:rPr lang="en-US" sz="2400" u="sng" dirty="0"/>
              <a:t>in that function</a:t>
            </a:r>
            <a:r>
              <a:rPr lang="en-US" sz="2400" dirty="0"/>
              <a:t> is waiting to operate on the value of the expression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222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D93A-5D86-E804-2B5E-B0BC2EE7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A6F7-60FC-C3E8-35E4-DB6ABBB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expression is in tail-position when no surrounding expression </a:t>
            </a:r>
            <a:r>
              <a:rPr lang="en-US" u="sng" dirty="0"/>
              <a:t>in that function</a:t>
            </a:r>
            <a:r>
              <a:rPr lang="en-US" dirty="0"/>
              <a:t> is waiting to operate on the value of the expression</a:t>
            </a:r>
          </a:p>
          <a:p>
            <a:endParaRPr lang="en-US" dirty="0"/>
          </a:p>
          <a:p>
            <a:r>
              <a:rPr lang="en-US" dirty="0"/>
              <a:t>a function is tail-recursive when ALL recursive calls are in tail position</a:t>
            </a:r>
          </a:p>
          <a:p>
            <a:endParaRPr lang="en-US" dirty="0"/>
          </a:p>
          <a:p>
            <a:r>
              <a:rPr lang="en-US" dirty="0"/>
              <a:t>mutually-recursive functions are tail recursive when ALL recursive and mutually recursive calls are in tail position</a:t>
            </a:r>
          </a:p>
          <a:p>
            <a:endParaRPr lang="en-US" dirty="0"/>
          </a:p>
          <a:p>
            <a:r>
              <a:rPr lang="en-US" dirty="0"/>
              <a:t>in tail recursive functions, base cases produce the final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BB6F-C4C3-BBB6-ECFC-B6ECD48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092"/>
            <a:ext cx="7772400" cy="1419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6C3BA-33D3-378B-A79E-DBD8B48E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01151"/>
            <a:ext cx="7772400" cy="21504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264774-5889-E77E-D1E3-5385BAB0640A}"/>
              </a:ext>
            </a:extLst>
          </p:cNvPr>
          <p:cNvCxnSpPr>
            <a:cxnSpLocks/>
          </p:cNvCxnSpPr>
          <p:nvPr/>
        </p:nvCxnSpPr>
        <p:spPr>
          <a:xfrm flipV="1">
            <a:off x="2587083" y="2698595"/>
            <a:ext cx="1248937" cy="1449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686CF-92A5-892E-1781-F32485F0F9AE}"/>
              </a:ext>
            </a:extLst>
          </p:cNvPr>
          <p:cNvSpPr txBox="1"/>
          <p:nvPr/>
        </p:nvSpPr>
        <p:spPr>
          <a:xfrm>
            <a:off x="1042493" y="2633683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98F125-ACFF-71C8-897D-A0FE074A39CE}"/>
              </a:ext>
            </a:extLst>
          </p:cNvPr>
          <p:cNvSpPr/>
          <p:nvPr/>
        </p:nvSpPr>
        <p:spPr>
          <a:xfrm>
            <a:off x="3020602" y="2287870"/>
            <a:ext cx="2404153" cy="34581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52079A4-B63F-927C-128E-A01A9A8BBAFC}"/>
              </a:ext>
            </a:extLst>
          </p:cNvPr>
          <p:cNvSpPr/>
          <p:nvPr/>
        </p:nvSpPr>
        <p:spPr>
          <a:xfrm>
            <a:off x="3211551" y="2460776"/>
            <a:ext cx="3746645" cy="3980986"/>
          </a:xfrm>
          <a:prstGeom prst="arc">
            <a:avLst>
              <a:gd name="adj1" fmla="val 16745415"/>
              <a:gd name="adj2" fmla="val 936649"/>
            </a:avLst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772C9-43F5-C7FE-BE60-EE787796A237}"/>
              </a:ext>
            </a:extLst>
          </p:cNvPr>
          <p:cNvSpPr/>
          <p:nvPr/>
        </p:nvSpPr>
        <p:spPr>
          <a:xfrm>
            <a:off x="5317495" y="4976365"/>
            <a:ext cx="2153731" cy="5880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7EDC8-5C38-85D6-F70E-08534729626C}"/>
              </a:ext>
            </a:extLst>
          </p:cNvPr>
          <p:cNvSpPr txBox="1"/>
          <p:nvPr/>
        </p:nvSpPr>
        <p:spPr>
          <a:xfrm>
            <a:off x="1096415" y="4976365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tail position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7851A7-0AF4-1EB6-3658-7E618540D67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631712" y="5073805"/>
            <a:ext cx="1530701" cy="872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4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3445-61D8-090D-3C14-ED8F2EC2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05" y="3879586"/>
            <a:ext cx="7772400" cy="2233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C0B48-0984-AAC9-8663-97429E3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05" y="744872"/>
            <a:ext cx="6167920" cy="22284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5F4AD5-05C0-C581-3F51-696B7270801C}"/>
              </a:ext>
            </a:extLst>
          </p:cNvPr>
          <p:cNvCxnSpPr>
            <a:cxnSpLocks/>
          </p:cNvCxnSpPr>
          <p:nvPr/>
        </p:nvCxnSpPr>
        <p:spPr>
          <a:xfrm flipH="1" flipV="1">
            <a:off x="7304049" y="5553307"/>
            <a:ext cx="356839" cy="3233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B8AC1-2FF1-81AA-95DC-F55987C3489B}"/>
              </a:ext>
            </a:extLst>
          </p:cNvPr>
          <p:cNvCxnSpPr>
            <a:cxnSpLocks/>
          </p:cNvCxnSpPr>
          <p:nvPr/>
        </p:nvCxnSpPr>
        <p:spPr>
          <a:xfrm flipH="1" flipV="1">
            <a:off x="5186236" y="5984487"/>
            <a:ext cx="768515" cy="4720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7143E-0E32-F383-1B1A-2F4515F673B7}"/>
              </a:ext>
            </a:extLst>
          </p:cNvPr>
          <p:cNvCxnSpPr>
            <a:cxnSpLocks/>
          </p:cNvCxnSpPr>
          <p:nvPr/>
        </p:nvCxnSpPr>
        <p:spPr>
          <a:xfrm flipH="1">
            <a:off x="6256105" y="3879586"/>
            <a:ext cx="1404783" cy="95507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8B9C6-60A0-D072-72AE-1ACCF6B43636}"/>
              </a:ext>
            </a:extLst>
          </p:cNvPr>
          <p:cNvSpPr txBox="1"/>
          <p:nvPr/>
        </p:nvSpPr>
        <p:spPr>
          <a:xfrm>
            <a:off x="7785264" y="5810972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BDD98-F2AA-01EE-FF22-A0567924B68E}"/>
              </a:ext>
            </a:extLst>
          </p:cNvPr>
          <p:cNvSpPr txBox="1"/>
          <p:nvPr/>
        </p:nvSpPr>
        <p:spPr>
          <a:xfrm>
            <a:off x="6006131" y="6271890"/>
            <a:ext cx="33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initialize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(base case result)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9388A-601E-3D7D-DC15-5DAE64E6B2F3}"/>
              </a:ext>
            </a:extLst>
          </p:cNvPr>
          <p:cNvSpPr txBox="1"/>
          <p:nvPr/>
        </p:nvSpPr>
        <p:spPr>
          <a:xfrm>
            <a:off x="7796415" y="3649127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at end</a:t>
            </a:r>
          </a:p>
        </p:txBody>
      </p:sp>
    </p:spTree>
    <p:extLst>
      <p:ext uri="{BB962C8B-B14F-4D97-AF65-F5344CB8AC3E}">
        <p14:creationId xmlns:p14="http://schemas.microsoft.com/office/powerpoint/2010/main" val="399124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7BCD-4D9A-B4AE-26B3-6510C6B9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0360"/>
            <a:ext cx="7772400" cy="5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E1CE7-3F4D-7805-F69B-157B7823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6" y="802888"/>
            <a:ext cx="9687207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27835</TotalTime>
  <Words>1864</Words>
  <Application>Microsoft Macintosh PowerPoint</Application>
  <PresentationFormat>Widescreen</PresentationFormat>
  <Paragraphs>427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Monaco</vt:lpstr>
      <vt:lpstr>Office Theme</vt:lpstr>
      <vt:lpstr>Accumulators</vt:lpstr>
      <vt:lpstr>Roadmap</vt:lpstr>
      <vt:lpstr>PowerPoint Presentation</vt:lpstr>
      <vt:lpstr>PowerPoint Presentation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past depends on the recursion</vt:lpstr>
      <vt:lpstr>PowerPoint Presentation</vt:lpstr>
      <vt:lpstr>PowerPoint Presentation</vt:lpstr>
      <vt:lpstr>l20</vt:lpstr>
      <vt:lpstr>Overview</vt:lpstr>
      <vt:lpstr>Accumulators – 2 goals, 3 kinds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100</cp:revision>
  <cp:lastPrinted>2023-11-23T19:57:11Z</cp:lastPrinted>
  <dcterms:created xsi:type="dcterms:W3CDTF">2018-11-13T18:07:30Z</dcterms:created>
  <dcterms:modified xsi:type="dcterms:W3CDTF">2023-11-23T22:36:07Z</dcterms:modified>
</cp:coreProperties>
</file>